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23C5DB"/>
    <a:srgbClr val="FF85FF"/>
    <a:srgbClr val="FFB7FF"/>
    <a:srgbClr val="851391"/>
    <a:srgbClr val="FFCC66"/>
    <a:srgbClr val="39CBDF"/>
    <a:srgbClr val="E38D1B"/>
    <a:srgbClr val="A9941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54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1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7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1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8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1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1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A0B36-42F9-4D05-9F05-324509EF6AB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1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/>
          <a:stretch/>
        </p:blipFill>
        <p:spPr>
          <a:xfrm>
            <a:off x="0" y="-43543"/>
            <a:ext cx="12228714" cy="69015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959" y="1449273"/>
            <a:ext cx="117247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1 – </a:t>
            </a:r>
            <a:r>
              <a:rPr lang="en-IN" sz="1000" i="1" dirty="0" err="1">
                <a:solidFill>
                  <a:schemeClr val="bg1"/>
                </a:solidFill>
              </a:rPr>
              <a:t>क्या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ये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योजना</a:t>
            </a:r>
            <a:r>
              <a:rPr lang="en-IN" sz="1000" i="1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 -   </a:t>
            </a:r>
            <a:r>
              <a:rPr lang="en-IN" sz="1000" i="1" dirty="0" err="1">
                <a:solidFill>
                  <a:schemeClr val="bg1"/>
                </a:solidFill>
              </a:rPr>
              <a:t>नमस्कार</a:t>
            </a:r>
            <a:r>
              <a:rPr lang="en-IN" sz="1000" i="1" dirty="0">
                <a:solidFill>
                  <a:schemeClr val="bg1"/>
                </a:solidFill>
              </a:rPr>
              <a:t>, </a:t>
            </a:r>
            <a:r>
              <a:rPr lang="en-IN" sz="1000" i="1" dirty="0" err="1">
                <a:solidFill>
                  <a:schemeClr val="bg1"/>
                </a:solidFill>
              </a:rPr>
              <a:t>ये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पहले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दुकान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फिर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मकान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योजना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, </a:t>
            </a:r>
            <a:r>
              <a:rPr lang="en-IN" sz="1000" dirty="0" err="1">
                <a:solidFill>
                  <a:schemeClr val="bg1"/>
                </a:solidFill>
              </a:rPr>
              <a:t>जिसके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अंतर्गत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आपको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दिल्ली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मॉल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कॉम्प्लेक्स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में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दुकान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स्पेस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दिया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जाता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| </a:t>
            </a:r>
            <a:r>
              <a:rPr lang="en-IN" sz="1000" i="1" dirty="0" err="1">
                <a:solidFill>
                  <a:schemeClr val="bg1"/>
                </a:solidFill>
              </a:rPr>
              <a:t>जिस्का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न्यूनतम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आकार</a:t>
            </a:r>
            <a:r>
              <a:rPr lang="en-IN" sz="1000" i="1" dirty="0">
                <a:solidFill>
                  <a:schemeClr val="bg1"/>
                </a:solidFill>
              </a:rPr>
              <a:t> 50 </a:t>
            </a:r>
            <a:r>
              <a:rPr lang="en-IN" sz="1000" i="1" dirty="0" err="1">
                <a:solidFill>
                  <a:schemeClr val="bg1"/>
                </a:solidFill>
              </a:rPr>
              <a:t>वर्ग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फुट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| </a:t>
            </a:r>
            <a:r>
              <a:rPr lang="en-IN" sz="1000" i="1" dirty="0" err="1">
                <a:solidFill>
                  <a:schemeClr val="bg1"/>
                </a:solidFill>
              </a:rPr>
              <a:t>इसमे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</a:t>
            </a:r>
            <a:r>
              <a:rPr lang="en-IN" sz="1000" i="1" dirty="0">
                <a:solidFill>
                  <a:schemeClr val="bg1"/>
                </a:solidFill>
              </a:rPr>
              <a:t> 31000 </a:t>
            </a:r>
            <a:r>
              <a:rPr lang="en-IN" sz="1000" i="1" dirty="0" err="1">
                <a:solidFill>
                  <a:schemeClr val="bg1"/>
                </a:solidFill>
              </a:rPr>
              <a:t>रुपये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रजिस्ट्रेशन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करवा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सकते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हैं</a:t>
            </a:r>
            <a:r>
              <a:rPr lang="en-IN" sz="1000" i="1" dirty="0">
                <a:solidFill>
                  <a:schemeClr val="bg1"/>
                </a:solidFill>
              </a:rPr>
              <a:t>। </a:t>
            </a:r>
            <a:r>
              <a:rPr lang="en-IN" sz="1000" i="1" dirty="0" err="1">
                <a:solidFill>
                  <a:schemeClr val="bg1"/>
                </a:solidFill>
              </a:rPr>
              <a:t>जिसका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पंजीकरण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करवाने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में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हम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आपकी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सहायता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सकते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2  – </a:t>
            </a:r>
            <a:r>
              <a:rPr lang="en-IN" sz="1000" i="1" dirty="0" err="1">
                <a:solidFill>
                  <a:schemeClr val="bg1"/>
                </a:solidFill>
              </a:rPr>
              <a:t>परियोजना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स्थान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क्या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 - </a:t>
            </a:r>
            <a:r>
              <a:rPr lang="en-IN" sz="1000" i="1" dirty="0" err="1">
                <a:solidFill>
                  <a:schemeClr val="bg1"/>
                </a:solidFill>
              </a:rPr>
              <a:t>ये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कॉम्प्लेक्स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पटेल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नगर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रोड</a:t>
            </a:r>
            <a:r>
              <a:rPr lang="en-IN" sz="1000" i="1" dirty="0">
                <a:solidFill>
                  <a:schemeClr val="bg1"/>
                </a:solidFill>
              </a:rPr>
              <a:t>, </a:t>
            </a:r>
            <a:r>
              <a:rPr lang="en-IN" sz="1000" i="1" dirty="0" err="1">
                <a:solidFill>
                  <a:schemeClr val="bg1"/>
                </a:solidFill>
              </a:rPr>
              <a:t>सेंट्रल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वेस्ट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दिल्ली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कीर्ति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नगर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मेट्रो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स्टेशन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साथ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में</a:t>
            </a:r>
            <a:r>
              <a:rPr lang="en-IN" sz="1000" i="1" dirty="0">
                <a:solidFill>
                  <a:schemeClr val="bg1"/>
                </a:solidFill>
              </a:rPr>
              <a:t> DDA  </a:t>
            </a:r>
            <a:r>
              <a:rPr lang="en-IN" sz="1000" i="1" dirty="0" err="1">
                <a:solidFill>
                  <a:schemeClr val="bg1"/>
                </a:solidFill>
              </a:rPr>
              <a:t>और</a:t>
            </a:r>
            <a:r>
              <a:rPr lang="en-IN" sz="1000" i="1" dirty="0">
                <a:solidFill>
                  <a:schemeClr val="bg1"/>
                </a:solidFill>
              </a:rPr>
              <a:t> RAHEJA </a:t>
            </a:r>
            <a:r>
              <a:rPr lang="en-IN" sz="1000" i="1" dirty="0" err="1">
                <a:solidFill>
                  <a:schemeClr val="bg1"/>
                </a:solidFill>
              </a:rPr>
              <a:t>के</a:t>
            </a:r>
            <a:r>
              <a:rPr lang="en-IN" sz="1000" i="1" dirty="0">
                <a:solidFill>
                  <a:schemeClr val="bg1"/>
                </a:solidFill>
              </a:rPr>
              <a:t> </a:t>
            </a:r>
            <a:r>
              <a:rPr lang="en-IN" sz="1000" i="1" dirty="0" err="1">
                <a:solidFill>
                  <a:schemeClr val="bg1"/>
                </a:solidFill>
              </a:rPr>
              <a:t>पीपीपी</a:t>
            </a:r>
            <a:r>
              <a:rPr lang="en-IN" sz="1000" i="1" dirty="0">
                <a:solidFill>
                  <a:schemeClr val="bg1"/>
                </a:solidFill>
              </a:rPr>
              <a:t> (PPP  </a:t>
            </a:r>
            <a:r>
              <a:rPr lang="en-IN" sz="1000" i="1" dirty="0" err="1">
                <a:solidFill>
                  <a:schemeClr val="bg1"/>
                </a:solidFill>
              </a:rPr>
              <a:t>मॉडल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तहत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बनाया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जा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रहा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3 – </a:t>
            </a:r>
            <a:r>
              <a:rPr lang="en-IN" sz="1000" i="1" dirty="0" err="1">
                <a:solidFill>
                  <a:schemeClr val="bg1"/>
                </a:solidFill>
              </a:rPr>
              <a:t>ये</a:t>
            </a:r>
            <a:r>
              <a:rPr lang="en-IN" sz="1000" i="1" dirty="0">
                <a:solidFill>
                  <a:schemeClr val="bg1"/>
                </a:solidFill>
              </a:rPr>
              <a:t> 5% </a:t>
            </a:r>
            <a:r>
              <a:rPr lang="en-IN" sz="1000" i="1" dirty="0" err="1">
                <a:solidFill>
                  <a:schemeClr val="bg1"/>
                </a:solidFill>
              </a:rPr>
              <a:t>डिस्काउंट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क्या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और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कैसे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मिलेगा</a:t>
            </a:r>
            <a:r>
              <a:rPr lang="en-IN" sz="1000" i="1" dirty="0">
                <a:solidFill>
                  <a:schemeClr val="bg1"/>
                </a:solidFill>
              </a:rPr>
              <a:t>?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 – </a:t>
            </a:r>
            <a:r>
              <a:rPr lang="en-IN" sz="1000" i="1" dirty="0" err="1">
                <a:solidFill>
                  <a:schemeClr val="bg1"/>
                </a:solidFill>
              </a:rPr>
              <a:t>केवल</a:t>
            </a:r>
            <a:r>
              <a:rPr lang="en-IN" sz="1000" i="1" dirty="0">
                <a:solidFill>
                  <a:schemeClr val="bg1"/>
                </a:solidFill>
              </a:rPr>
              <a:t> </a:t>
            </a:r>
            <a:r>
              <a:rPr lang="en-IN" sz="1000" i="1" dirty="0" err="1">
                <a:solidFill>
                  <a:schemeClr val="bg1"/>
                </a:solidFill>
              </a:rPr>
              <a:t>महिलाओ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एवं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वरिष्ठ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नागरिको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लिए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आरक्षित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4 -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5 % </a:t>
            </a:r>
            <a:r>
              <a:rPr lang="en-IN" sz="1000" dirty="0" err="1">
                <a:solidFill>
                  <a:schemeClr val="bg1"/>
                </a:solidFill>
              </a:rPr>
              <a:t>की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छूट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जॉइंट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आवेदन</a:t>
            </a:r>
            <a:r>
              <a:rPr lang="en-IN" sz="1000" dirty="0">
                <a:solidFill>
                  <a:schemeClr val="bg1"/>
                </a:solidFill>
              </a:rPr>
              <a:t> (Joint Application) </a:t>
            </a:r>
            <a:r>
              <a:rPr lang="en-IN" sz="1000" dirty="0" err="1">
                <a:solidFill>
                  <a:schemeClr val="bg1"/>
                </a:solidFill>
              </a:rPr>
              <a:t>पर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भी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मान्य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हाँ</a:t>
            </a:r>
            <a:r>
              <a:rPr lang="en-IN" sz="1000" dirty="0">
                <a:solidFill>
                  <a:schemeClr val="bg1"/>
                </a:solidFill>
              </a:rPr>
              <a:t> 5 % </a:t>
            </a:r>
            <a:r>
              <a:rPr lang="en-IN" sz="1000" dirty="0" err="1">
                <a:solidFill>
                  <a:schemeClr val="bg1"/>
                </a:solidFill>
              </a:rPr>
              <a:t>की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छूट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अगर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महिला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वरिष्ठ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नागरिक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जॉइंट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आवेदन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पहले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दूसरे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आवेदक</a:t>
            </a:r>
            <a:r>
              <a:rPr lang="en-IN" sz="1000" dirty="0">
                <a:solidFill>
                  <a:schemeClr val="bg1"/>
                </a:solidFill>
              </a:rPr>
              <a:t> (Applicant) 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; </a:t>
            </a:r>
            <a:r>
              <a:rPr lang="en-IN" sz="1000" dirty="0" err="1">
                <a:solidFill>
                  <a:schemeClr val="bg1"/>
                </a:solidFill>
              </a:rPr>
              <a:t>तो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मान्य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 Question 5 – Possession Date 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 – August 2025</a:t>
            </a:r>
          </a:p>
          <a:p>
            <a:pPr>
              <a:lnSpc>
                <a:spcPct val="150000"/>
              </a:lnSpc>
            </a:pPr>
            <a:endParaRPr lang="en-IN" sz="10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6 – </a:t>
            </a:r>
            <a:r>
              <a:rPr lang="en-IN" sz="1000" i="1" dirty="0" err="1">
                <a:solidFill>
                  <a:schemeClr val="bg1"/>
                </a:solidFill>
              </a:rPr>
              <a:t>दस्तावेज़ीकरण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प्रक्रिया</a:t>
            </a:r>
            <a:r>
              <a:rPr lang="en-IN" sz="1000" i="1" dirty="0">
                <a:solidFill>
                  <a:schemeClr val="bg1"/>
                </a:solidFill>
              </a:rPr>
              <a:t> (Documentation Process) ?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5302" y="503307"/>
            <a:ext cx="874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rajan Pro" panose="02020502050506020301" pitchFamily="18" charset="0"/>
              </a:rPr>
              <a:t>Frequently Asked Questions: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73D0B-6005-57C4-D162-D7ED6D329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2" y="4437883"/>
            <a:ext cx="11122175" cy="24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1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/>
          <a:stretch/>
        </p:blipFill>
        <p:spPr>
          <a:xfrm>
            <a:off x="0" y="-43543"/>
            <a:ext cx="12228714" cy="69015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5302" y="503307"/>
            <a:ext cx="874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rajan Pro" panose="02020502050506020301" pitchFamily="18" charset="0"/>
              </a:rPr>
              <a:t>Frequently Asked Questions: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959" y="1449273"/>
            <a:ext cx="11724755" cy="4453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7  – </a:t>
            </a:r>
            <a:r>
              <a:rPr lang="en-IN" sz="1000" i="1" dirty="0" err="1">
                <a:solidFill>
                  <a:schemeClr val="bg1"/>
                </a:solidFill>
              </a:rPr>
              <a:t>अगर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हमारे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घर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में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महिलाएं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सीनियर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सिटीजन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नहीं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तो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क्या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 err="1">
                <a:solidFill>
                  <a:schemeClr val="bg1"/>
                </a:solidFill>
              </a:rPr>
              <a:t>डिस्काउंट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मिलेगा</a:t>
            </a:r>
            <a:r>
              <a:rPr lang="en-IN" sz="1000" i="1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 – </a:t>
            </a:r>
            <a:r>
              <a:rPr lang="en-IN" sz="1000" i="1" dirty="0" err="1">
                <a:solidFill>
                  <a:schemeClr val="bg1"/>
                </a:solidFill>
              </a:rPr>
              <a:t>डिस्काउंट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सिर्फ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महिलाओं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और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वरिष्ठ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नागरिकों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नाम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पर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बुकिंग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करने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पर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ही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मिलेगा</a:t>
            </a:r>
            <a:r>
              <a:rPr lang="en-IN" sz="1000" i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IN" sz="10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8  - </a:t>
            </a:r>
            <a:r>
              <a:rPr lang="en-IN" sz="1000" i="1" dirty="0" err="1">
                <a:solidFill>
                  <a:schemeClr val="bg1"/>
                </a:solidFill>
              </a:rPr>
              <a:t>प्रत्येक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मंजिल</a:t>
            </a:r>
            <a:r>
              <a:rPr lang="en-IN" sz="1000" i="1" dirty="0">
                <a:solidFill>
                  <a:schemeClr val="bg1"/>
                </a:solidFill>
              </a:rPr>
              <a:t> </a:t>
            </a:r>
            <a:r>
              <a:rPr lang="en-IN" sz="1000" i="1" dirty="0" err="1">
                <a:solidFill>
                  <a:schemeClr val="bg1"/>
                </a:solidFill>
              </a:rPr>
              <a:t>पर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आकार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क्या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हैं</a:t>
            </a:r>
            <a:r>
              <a:rPr lang="en-IN" sz="1000" i="1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 –  50 </a:t>
            </a:r>
            <a:r>
              <a:rPr lang="en-IN" sz="1000" i="1" dirty="0" err="1">
                <a:solidFill>
                  <a:schemeClr val="bg1"/>
                </a:solidFill>
              </a:rPr>
              <a:t>वर्ग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फुट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और</a:t>
            </a:r>
            <a:r>
              <a:rPr lang="en-IN" sz="1000" i="1" dirty="0">
                <a:solidFill>
                  <a:schemeClr val="bg1"/>
                </a:solidFill>
              </a:rPr>
              <a:t> 150 </a:t>
            </a:r>
            <a:r>
              <a:rPr lang="en-IN" sz="1000" i="1" dirty="0" err="1">
                <a:solidFill>
                  <a:schemeClr val="bg1"/>
                </a:solidFill>
              </a:rPr>
              <a:t>वर्ग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फुट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एकाधिक</a:t>
            </a:r>
            <a:r>
              <a:rPr lang="en-IN" sz="1000" i="1" dirty="0">
                <a:solidFill>
                  <a:schemeClr val="bg1"/>
                </a:solidFill>
              </a:rPr>
              <a:t> (Multiples) </a:t>
            </a:r>
            <a:r>
              <a:rPr lang="en-IN" sz="1000" i="1" dirty="0" err="1">
                <a:solidFill>
                  <a:schemeClr val="bg1"/>
                </a:solidFill>
              </a:rPr>
              <a:t>में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ले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सकते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हैं</a:t>
            </a:r>
            <a:r>
              <a:rPr lang="en-IN" sz="1000" i="1" dirty="0">
                <a:solidFill>
                  <a:schemeClr val="bg1"/>
                </a:solidFill>
              </a:rPr>
              <a:t> | 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9  – </a:t>
            </a:r>
            <a:r>
              <a:rPr lang="en-IN" sz="1000" i="1" dirty="0" err="1">
                <a:solidFill>
                  <a:schemeClr val="bg1"/>
                </a:solidFill>
              </a:rPr>
              <a:t>पंजीकरण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और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आवंटन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की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प्रक्रिया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क्या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Answer- </a:t>
            </a:r>
            <a:r>
              <a:rPr lang="en-IN" sz="1000" i="1" dirty="0" err="1">
                <a:solidFill>
                  <a:schemeClr val="bg1"/>
                </a:solidFill>
              </a:rPr>
              <a:t>सर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हमारा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रजिस्ट्रेशन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ऑनलाइन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और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आपने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देखा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जैसा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आपको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विज्ञापन</a:t>
            </a:r>
            <a:r>
              <a:rPr lang="en-IN" sz="1000" i="1" dirty="0">
                <a:solidFill>
                  <a:schemeClr val="bg1"/>
                </a:solidFill>
              </a:rPr>
              <a:t> </a:t>
            </a:r>
            <a:r>
              <a:rPr lang="en-IN" sz="1000" i="1" dirty="0" err="1">
                <a:solidFill>
                  <a:schemeClr val="bg1"/>
                </a:solidFill>
              </a:rPr>
              <a:t>में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दिख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रहा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क्यूआर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कोड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और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वेबसाइट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लिंक</a:t>
            </a:r>
            <a:r>
              <a:rPr lang="en-IN" sz="1000" i="1" dirty="0">
                <a:solidFill>
                  <a:schemeClr val="bg1"/>
                </a:solidFill>
              </a:rPr>
              <a:t> (QR CODE &amp; Website Link) </a:t>
            </a:r>
            <a:r>
              <a:rPr lang="en-IN" sz="1000" i="1" dirty="0" err="1">
                <a:solidFill>
                  <a:schemeClr val="bg1"/>
                </a:solidFill>
              </a:rPr>
              <a:t>दिया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हुआ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जिसका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द्वार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रजिस्ट्रेशन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करा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सकते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अगर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चाहें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तो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हम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आपके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रजिस्ट्रेशन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में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आपकी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मदद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सकते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हैं</a:t>
            </a:r>
            <a:r>
              <a:rPr lang="en-IN" sz="1000" i="1" dirty="0">
                <a:solidFill>
                  <a:schemeClr val="bg1"/>
                </a:solidFill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10  - </a:t>
            </a:r>
            <a:r>
              <a:rPr lang="en-IN" sz="1000" dirty="0" err="1">
                <a:solidFill>
                  <a:schemeClr val="bg1"/>
                </a:solidFill>
              </a:rPr>
              <a:t>आप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ड्रा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कब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निकालने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रहे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हैं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 8 March 2024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11 –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आप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रहेजा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डीडीए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हैं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मैं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दिल्ली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मॉल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कॉम्प्लेक्स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पंजीकरण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डेस्क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हूँ</a:t>
            </a:r>
            <a:r>
              <a:rPr lang="en-IN" sz="1000" dirty="0">
                <a:solidFill>
                  <a:schemeClr val="bg1"/>
                </a:solidFill>
              </a:rPr>
              <a:t> । </a:t>
            </a:r>
            <a:r>
              <a:rPr lang="en-IN" sz="1000" dirty="0" err="1">
                <a:solidFill>
                  <a:schemeClr val="bg1"/>
                </a:solidFill>
              </a:rPr>
              <a:t>अधिक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जानकारी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लिए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हमारी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साइट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ऑफिस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पर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टीम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संपर्क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करें</a:t>
            </a:r>
            <a:r>
              <a:rPr lang="en-IN" sz="1000" dirty="0">
                <a:solidFill>
                  <a:schemeClr val="bg1"/>
                </a:solidFill>
              </a:rPr>
              <a:t>.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12 - </a:t>
            </a:r>
            <a:r>
              <a:rPr lang="en-IN" sz="1000" dirty="0" err="1">
                <a:solidFill>
                  <a:schemeClr val="bg1"/>
                </a:solidFill>
              </a:rPr>
              <a:t>यदि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आवंटन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नहीं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हुआ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तो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रिफंड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प्रक्रिया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और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रिफंड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समय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जिस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खाते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आपने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भुगतान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किया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, </a:t>
            </a:r>
            <a:r>
              <a:rPr lang="en-IN" sz="1000" dirty="0" err="1">
                <a:solidFill>
                  <a:schemeClr val="bg1"/>
                </a:solidFill>
              </a:rPr>
              <a:t>उसी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खाते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आवंटन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30 </a:t>
            </a:r>
            <a:r>
              <a:rPr lang="en-IN" sz="1000" dirty="0" err="1">
                <a:solidFill>
                  <a:schemeClr val="bg1"/>
                </a:solidFill>
              </a:rPr>
              <a:t>दिन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पैसे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रिफंड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जाएंगे</a:t>
            </a:r>
            <a:r>
              <a:rPr lang="en-IN" sz="1000" dirty="0">
                <a:solidFill>
                  <a:schemeClr val="bg1"/>
                </a:solidFill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13  – </a:t>
            </a:r>
            <a:r>
              <a:rPr lang="en-IN" sz="1000" dirty="0" err="1">
                <a:solidFill>
                  <a:schemeClr val="bg1"/>
                </a:solidFill>
              </a:rPr>
              <a:t>निर्माण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चरण</a:t>
            </a:r>
            <a:r>
              <a:rPr lang="en-IN" sz="1000" dirty="0">
                <a:solidFill>
                  <a:schemeClr val="bg1"/>
                </a:solidFill>
              </a:rPr>
              <a:t>  (Construction Stage)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50% 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ज्यादा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काम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पूरा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चुका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14 -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हम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ऑफ़लाइन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पंजीकरण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सकते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हैं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पंजीकरण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ऑनलाइन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अगर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आपको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खुद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पंजीकरण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करने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कठिनाई</a:t>
            </a:r>
            <a:r>
              <a:rPr lang="en-IN" sz="1000" dirty="0">
                <a:solidFill>
                  <a:schemeClr val="bg1"/>
                </a:solidFill>
              </a:rPr>
              <a:t> आ </a:t>
            </a:r>
            <a:r>
              <a:rPr lang="en-IN" sz="1000" dirty="0" err="1">
                <a:solidFill>
                  <a:schemeClr val="bg1"/>
                </a:solidFill>
              </a:rPr>
              <a:t>रही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तो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हमारे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साईट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ऑफिस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पर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हमारे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प्रतिनिधि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सहायता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ऑनलाइन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पंजीकरण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सकते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2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/>
          <a:stretch/>
        </p:blipFill>
        <p:spPr>
          <a:xfrm>
            <a:off x="0" y="-43543"/>
            <a:ext cx="12228714" cy="69015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5302" y="503307"/>
            <a:ext cx="874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rajan Pro" panose="02020502050506020301" pitchFamily="18" charset="0"/>
              </a:rPr>
              <a:t>Frequently Asked Questions: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959" y="1449273"/>
            <a:ext cx="11724755" cy="468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15 - </a:t>
            </a:r>
            <a:r>
              <a:rPr lang="en-IN" sz="1000" dirty="0" err="1">
                <a:solidFill>
                  <a:schemeClr val="bg1"/>
                </a:solidFill>
              </a:rPr>
              <a:t>आवंटन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बाद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भुगतान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योजना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ये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विज्ञापन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उल्लेख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किया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गया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.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16 –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हम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पंजीकरण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बाद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यूनिट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बदल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सकते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हैं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हाँ</a:t>
            </a:r>
            <a:r>
              <a:rPr lang="en-IN" sz="1000" dirty="0">
                <a:solidFill>
                  <a:schemeClr val="bg1"/>
                </a:solidFill>
              </a:rPr>
              <a:t>, </a:t>
            </a:r>
            <a:r>
              <a:rPr lang="en-IN" sz="1000" dirty="0" err="1">
                <a:solidFill>
                  <a:schemeClr val="bg1"/>
                </a:solidFill>
              </a:rPr>
              <a:t>उपलब्धता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निर्भर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करता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17 –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मैं</a:t>
            </a:r>
            <a:r>
              <a:rPr lang="en-IN" sz="1000" dirty="0">
                <a:solidFill>
                  <a:schemeClr val="bg1"/>
                </a:solidFill>
              </a:rPr>
              <a:t> 50 </a:t>
            </a:r>
            <a:r>
              <a:rPr lang="en-IN" sz="1000" dirty="0" err="1">
                <a:solidFill>
                  <a:schemeClr val="bg1"/>
                </a:solidFill>
              </a:rPr>
              <a:t>वर्ग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फुट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जगह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अपनी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दुकान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खोल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पाऊंगा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ये</a:t>
            </a:r>
            <a:r>
              <a:rPr lang="en-IN" sz="1000" dirty="0">
                <a:solidFill>
                  <a:schemeClr val="bg1"/>
                </a:solidFill>
              </a:rPr>
              <a:t> 50 </a:t>
            </a:r>
            <a:r>
              <a:rPr lang="en-IN" sz="1000" dirty="0" err="1">
                <a:solidFill>
                  <a:schemeClr val="bg1"/>
                </a:solidFill>
              </a:rPr>
              <a:t>वर्ग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फुट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एक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बड़ी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दुकान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फ्लोर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प्लेट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हिस्सा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होगा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जिसे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कंपनी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अच्छे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शॉपिंग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मॉल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ब्रांड्स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किराए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देगी।यह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व्यवस्था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इंटरनेशनल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प्रॉपर्टी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कंसल्टेंट</a:t>
            </a:r>
            <a:r>
              <a:rPr lang="en-IN" sz="1000" dirty="0">
                <a:solidFill>
                  <a:schemeClr val="bg1"/>
                </a:solidFill>
              </a:rPr>
              <a:t> (IPC) </a:t>
            </a:r>
            <a:r>
              <a:rPr lang="en-IN" sz="1000" dirty="0" err="1">
                <a:solidFill>
                  <a:schemeClr val="bg1"/>
                </a:solidFill>
              </a:rPr>
              <a:t>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फैसिलिटी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मैनेजमेंट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फर्म</a:t>
            </a:r>
            <a:r>
              <a:rPr lang="en-IN" sz="1000" dirty="0">
                <a:solidFill>
                  <a:schemeClr val="bg1"/>
                </a:solidFill>
              </a:rPr>
              <a:t>  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द्वारा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की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जाएगी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इसमें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सबसे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अच्छी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बात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यह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कि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आप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घर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बैठे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अपनी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दुकान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साइज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अनुसार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अपना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किराया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बैंक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खाते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महीने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ले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पाएंगे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18 –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इसमे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लोन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सुविधा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नहीं</a:t>
            </a:r>
            <a:r>
              <a:rPr lang="en-IN" sz="1000" dirty="0">
                <a:solidFill>
                  <a:schemeClr val="bg1"/>
                </a:solidFill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19 –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इसका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सुनिश्चित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रिटर्न</a:t>
            </a:r>
            <a:r>
              <a:rPr lang="en-IN" sz="1000" dirty="0">
                <a:solidFill>
                  <a:schemeClr val="bg1"/>
                </a:solidFill>
              </a:rPr>
              <a:t> (Assured Return)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नहीं</a:t>
            </a:r>
            <a:r>
              <a:rPr lang="en-IN" sz="1000" dirty="0">
                <a:solidFill>
                  <a:schemeClr val="bg1"/>
                </a:solidFill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20 –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मैं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किसी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ब्रोकर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एजेंट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द्वारा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खरीद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सकता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हूं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US" sz="1000" dirty="0" err="1">
                <a:solidFill>
                  <a:schemeClr val="bg1"/>
                </a:solidFill>
              </a:rPr>
              <a:t>नहीं</a:t>
            </a:r>
            <a:r>
              <a:rPr lang="en-US" sz="1000" dirty="0">
                <a:solidFill>
                  <a:schemeClr val="bg1"/>
                </a:solidFill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21 – </a:t>
            </a:r>
            <a:r>
              <a:rPr lang="en-IN" sz="1000" dirty="0" err="1">
                <a:solidFill>
                  <a:schemeClr val="bg1"/>
                </a:solidFill>
              </a:rPr>
              <a:t>अगर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मेरा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नाम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ड्रा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में</a:t>
            </a:r>
            <a:r>
              <a:rPr lang="en-IN" sz="1000" dirty="0">
                <a:solidFill>
                  <a:schemeClr val="bg1"/>
                </a:solidFill>
              </a:rPr>
              <a:t> आ </a:t>
            </a:r>
            <a:r>
              <a:rPr lang="en-IN" sz="1000" dirty="0" err="1">
                <a:solidFill>
                  <a:schemeClr val="bg1"/>
                </a:solidFill>
              </a:rPr>
              <a:t>जाता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और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उसके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बाद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भी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मैं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अपना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आवेदन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वापस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लेना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चाहता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हूं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तो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मेरी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पंजीकरण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राशि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रिफंडेबल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होगी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हां</a:t>
            </a:r>
            <a:r>
              <a:rPr lang="en-IN" sz="1000" dirty="0">
                <a:solidFill>
                  <a:schemeClr val="bg1"/>
                </a:solidFill>
              </a:rPr>
              <a:t>, </a:t>
            </a:r>
            <a:r>
              <a:rPr lang="en-IN" sz="1000" dirty="0" err="1">
                <a:solidFill>
                  <a:schemeClr val="bg1"/>
                </a:solidFill>
              </a:rPr>
              <a:t>अगर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आप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ड्रॉ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निकलने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पहले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डाल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देते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तो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आपका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पूरा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पैसा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रिफंड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जाएगा</a:t>
            </a:r>
            <a:r>
              <a:rPr lang="en-IN" sz="1000" dirty="0">
                <a:solidFill>
                  <a:schemeClr val="bg1"/>
                </a:solidFill>
              </a:rPr>
              <a:t>। </a:t>
            </a:r>
            <a:r>
              <a:rPr lang="en-IN" sz="1000" dirty="0" err="1">
                <a:solidFill>
                  <a:schemeClr val="bg1"/>
                </a:solidFill>
              </a:rPr>
              <a:t>ड्रा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निकालने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बाद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रिफंड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नहीं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होगा</a:t>
            </a:r>
            <a:r>
              <a:rPr lang="en-IN" sz="1000" dirty="0">
                <a:solidFill>
                  <a:schemeClr val="bg1"/>
                </a:solidFill>
              </a:rPr>
              <a:t>.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22</a:t>
            </a:r>
            <a:r>
              <a:rPr lang="en-US" sz="1000" dirty="0">
                <a:solidFill>
                  <a:schemeClr val="bg1"/>
                </a:solidFill>
              </a:rPr>
              <a:t> - </a:t>
            </a:r>
            <a:r>
              <a:rPr lang="en-IN" sz="1000" dirty="0">
                <a:solidFill>
                  <a:schemeClr val="bg1"/>
                </a:solidFill>
              </a:rPr>
              <a:t>PPP </a:t>
            </a:r>
            <a:r>
              <a:rPr lang="en-IN" sz="1000" dirty="0" err="1">
                <a:solidFill>
                  <a:schemeClr val="bg1"/>
                </a:solidFill>
              </a:rPr>
              <a:t>मॉडल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- PPP </a:t>
            </a:r>
            <a:r>
              <a:rPr lang="en-IN" sz="1000" dirty="0" err="1">
                <a:solidFill>
                  <a:schemeClr val="bg1"/>
                </a:solidFill>
              </a:rPr>
              <a:t>मॉडल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अर्थ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पब्लिक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प्राइवेट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पार्टनरशिप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जिसके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अंतर्गत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सरकार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किसी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भी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परियोजना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अंतर्गत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निजी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छेत्र</a:t>
            </a:r>
            <a:r>
              <a:rPr lang="en-US" sz="1000" dirty="0">
                <a:solidFill>
                  <a:schemeClr val="bg1"/>
                </a:solidFill>
              </a:rPr>
              <a:t> (Private Sector) </a:t>
            </a:r>
            <a:r>
              <a:rPr lang="en-US" sz="1000" dirty="0" err="1">
                <a:solidFill>
                  <a:schemeClr val="bg1"/>
                </a:solidFill>
              </a:rPr>
              <a:t>के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साथ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साझा</a:t>
            </a:r>
            <a:r>
              <a:rPr lang="en-US" sz="1000" dirty="0">
                <a:solidFill>
                  <a:schemeClr val="bg1"/>
                </a:solidFill>
              </a:rPr>
              <a:t> (Partnership) </a:t>
            </a:r>
            <a:r>
              <a:rPr lang="en-US" sz="1000" dirty="0" err="1">
                <a:solidFill>
                  <a:schemeClr val="bg1"/>
                </a:solidFill>
              </a:rPr>
              <a:t>होकर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उस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परियोजना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में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भाग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लेती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है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solidFill>
                  <a:schemeClr val="bg1"/>
                </a:solidFill>
              </a:rPr>
              <a:t>उदहारण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के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तौर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पर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दिल्ली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हवाई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अड्डा</a:t>
            </a:r>
            <a:r>
              <a:rPr lang="en-US" sz="1000" dirty="0">
                <a:solidFill>
                  <a:schemeClr val="bg1"/>
                </a:solidFill>
              </a:rPr>
              <a:t> GMR </a:t>
            </a:r>
            <a:r>
              <a:rPr lang="en-US" sz="1000" dirty="0" err="1">
                <a:solidFill>
                  <a:schemeClr val="bg1"/>
                </a:solidFill>
              </a:rPr>
              <a:t>और</a:t>
            </a:r>
            <a:r>
              <a:rPr lang="en-US" sz="1000" dirty="0">
                <a:solidFill>
                  <a:schemeClr val="bg1"/>
                </a:solidFill>
              </a:rPr>
              <a:t> Airport Authority of India </a:t>
            </a:r>
            <a:r>
              <a:rPr lang="en-US" sz="1000" dirty="0" err="1">
                <a:solidFill>
                  <a:schemeClr val="bg1"/>
                </a:solidFill>
              </a:rPr>
              <a:t>के</a:t>
            </a:r>
            <a:r>
              <a:rPr lang="en-US" sz="1000" dirty="0">
                <a:solidFill>
                  <a:schemeClr val="bg1"/>
                </a:solidFill>
              </a:rPr>
              <a:t> PPP </a:t>
            </a:r>
            <a:r>
              <a:rPr lang="en-US" sz="1000" dirty="0" err="1">
                <a:solidFill>
                  <a:schemeClr val="bg1"/>
                </a:solidFill>
              </a:rPr>
              <a:t>मॉडल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पर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प्रचालित</a:t>
            </a:r>
            <a:r>
              <a:rPr lang="en-US" sz="1000" dirty="0">
                <a:solidFill>
                  <a:schemeClr val="bg1"/>
                </a:solidFill>
              </a:rPr>
              <a:t> (Operational)  </a:t>
            </a:r>
            <a:r>
              <a:rPr lang="en-US" sz="1000" dirty="0" err="1">
                <a:solidFill>
                  <a:schemeClr val="bg1"/>
                </a:solidFill>
              </a:rPr>
              <a:t>है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387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803</Words>
  <Application>Microsoft Office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Trajan Pro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Dharamveer</dc:creator>
  <cp:lastModifiedBy>AJAY</cp:lastModifiedBy>
  <cp:revision>87</cp:revision>
  <dcterms:created xsi:type="dcterms:W3CDTF">2024-02-17T10:34:06Z</dcterms:created>
  <dcterms:modified xsi:type="dcterms:W3CDTF">2024-03-06T17:10:19Z</dcterms:modified>
</cp:coreProperties>
</file>